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52" r:id="rId2"/>
    <p:sldId id="359" r:id="rId3"/>
    <p:sldId id="354" r:id="rId4"/>
    <p:sldId id="353" r:id="rId5"/>
    <p:sldId id="355" r:id="rId6"/>
    <p:sldId id="356" r:id="rId7"/>
    <p:sldId id="357" r:id="rId8"/>
    <p:sldId id="362" r:id="rId9"/>
    <p:sldId id="363" r:id="rId10"/>
    <p:sldId id="290" r:id="rId11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71" autoAdjust="0"/>
    <p:restoredTop sz="95448" autoAdjust="0"/>
  </p:normalViewPr>
  <p:slideViewPr>
    <p:cSldViewPr showGuides="1">
      <p:cViewPr varScale="1">
        <p:scale>
          <a:sx n="107" d="100"/>
          <a:sy n="107" d="100"/>
        </p:scale>
        <p:origin x="307" y="77"/>
      </p:cViewPr>
      <p:guideLst>
        <p:guide orient="horz" pos="89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1" d="100"/>
        <a:sy n="12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8EDA0-C036-4068-AB12-32949D613456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5E0B9-02CF-442B-8984-91966416CCE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993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5E0B9-02CF-442B-8984-91966416CCEF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059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4A8F-61A0-48D2-956E-14FBF6EE2463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F22C-2CA1-435A-938A-9D12BB7863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4A8F-61A0-48D2-956E-14FBF6EE2463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F22C-2CA1-435A-938A-9D12BB7863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4A8F-61A0-48D2-956E-14FBF6EE2463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F22C-2CA1-435A-938A-9D12BB7863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4A8F-61A0-48D2-956E-14FBF6EE2463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F22C-2CA1-435A-938A-9D12BB7863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B4A8F-61A0-48D2-956E-14FBF6EE2463}" type="datetimeFigureOut">
              <a:rPr lang="zh-CN" altLang="en-US" smtClean="0"/>
              <a:pPr/>
              <a:t>2025/8/22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EF22C-2CA1-435A-938A-9D12BB7863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直接连接符 18"/>
          <p:cNvCxnSpPr/>
          <p:nvPr/>
        </p:nvCxnSpPr>
        <p:spPr>
          <a:xfrm>
            <a:off x="1547664" y="2396793"/>
            <a:ext cx="604867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3325505" y="2594071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微软雅黑" pitchFamily="34" charset="-122"/>
                <a:ea typeface="微软雅黑" pitchFamily="34" charset="-122"/>
              </a:rPr>
              <a:t>審查老師端</a:t>
            </a:r>
          </a:p>
        </p:txBody>
      </p:sp>
      <p:sp useBgFill="1">
        <p:nvSpPr>
          <p:cNvPr id="5" name="TextBox 3"/>
          <p:cNvSpPr txBox="1"/>
          <p:nvPr/>
        </p:nvSpPr>
        <p:spPr>
          <a:xfrm>
            <a:off x="683568" y="1491630"/>
            <a:ext cx="7488832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微软雅黑" pitchFamily="34" charset="-122"/>
                <a:ea typeface="微软雅黑" pitchFamily="34" charset="-122"/>
              </a:rPr>
              <a:t>  彈性學習平台</a:t>
            </a:r>
            <a:r>
              <a:rPr lang="en-US" altLang="zh-TW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微软雅黑" pitchFamily="34" charset="-122"/>
                <a:ea typeface="微软雅黑" pitchFamily="34" charset="-122"/>
              </a:rPr>
              <a:t>自主學習</a:t>
            </a:r>
            <a:endParaRPr lang="zh-CN" altLang="en-US" sz="40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8898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71900" y="1889770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4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微软雅黑" pitchFamily="34" charset="-122"/>
                <a:ea typeface="微软雅黑" pitchFamily="34" charset="-122"/>
              </a:rPr>
              <a:t>感謝</a:t>
            </a:r>
            <a:endParaRPr lang="zh-CN" altLang="en-US" sz="40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477224" y="2668131"/>
            <a:ext cx="6191120" cy="246221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dist">
              <a:buFont typeface="Arial" pitchFamily="34" charset="0"/>
              <a:buNone/>
            </a:pPr>
            <a:r>
              <a:rPr lang="en-US" altLang="zh-CN" sz="1000" dirty="0">
                <a:solidFill>
                  <a:schemeClr val="bg1"/>
                </a:solidFill>
              </a:rPr>
              <a:t>THANK YOU FOR </a:t>
            </a:r>
            <a:r>
              <a:rPr lang="en-US" altLang="zh-TW" sz="1000" dirty="0">
                <a:solidFill>
                  <a:schemeClr val="bg1"/>
                </a:solidFill>
              </a:rPr>
              <a:t>LISTENING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547664" y="2597656"/>
            <a:ext cx="604867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45" y="843558"/>
            <a:ext cx="7044888" cy="3671471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511660" y="411510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https://web.jhenggao.com/iLearning/Login.aspx</a:t>
            </a:r>
          </a:p>
        </p:txBody>
      </p:sp>
      <p:sp>
        <p:nvSpPr>
          <p:cNvPr id="5" name="矩形 4"/>
          <p:cNvSpPr/>
          <p:nvPr/>
        </p:nvSpPr>
        <p:spPr>
          <a:xfrm>
            <a:off x="5514054" y="1923678"/>
            <a:ext cx="18004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選擇學校</a:t>
            </a:r>
            <a:endParaRPr lang="en-US" altLang="zh-TW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輸入帳號及密碼</a:t>
            </a:r>
            <a:endParaRPr lang="en-US" altLang="zh-TW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64088" y="3139040"/>
            <a:ext cx="2148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驗證碼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不分大小寫</a:t>
            </a:r>
          </a:p>
        </p:txBody>
      </p:sp>
    </p:spTree>
    <p:extLst>
      <p:ext uri="{BB962C8B-B14F-4D97-AF65-F5344CB8AC3E}">
        <p14:creationId xmlns:p14="http://schemas.microsoft.com/office/powerpoint/2010/main" val="3051211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39502"/>
            <a:ext cx="7848872" cy="432048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339752" y="791010"/>
            <a:ext cx="5976664" cy="11362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7236296" y="41151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資料查詢區</a:t>
            </a:r>
          </a:p>
        </p:txBody>
      </p:sp>
    </p:spTree>
    <p:extLst>
      <p:ext uri="{BB962C8B-B14F-4D97-AF65-F5344CB8AC3E}">
        <p14:creationId xmlns:p14="http://schemas.microsoft.com/office/powerpoint/2010/main" val="2861693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3003798"/>
            <a:ext cx="7714286" cy="144016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21101" t="48333" r="-917" b="1667"/>
          <a:stretch/>
        </p:blipFill>
        <p:spPr>
          <a:xfrm>
            <a:off x="467544" y="339502"/>
            <a:ext cx="6264696" cy="2160240"/>
          </a:xfrm>
          <a:prstGeom prst="rect">
            <a:avLst/>
          </a:prstGeom>
        </p:spPr>
      </p:pic>
      <p:cxnSp>
        <p:nvCxnSpPr>
          <p:cNvPr id="6" name="直線單箭頭接點 5"/>
          <p:cNvCxnSpPr>
            <a:endCxn id="2" idx="0"/>
          </p:cNvCxnSpPr>
          <p:nvPr/>
        </p:nvCxnSpPr>
        <p:spPr>
          <a:xfrm>
            <a:off x="4283968" y="1491630"/>
            <a:ext cx="472767" cy="15121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 flipH="1">
            <a:off x="5436096" y="2067694"/>
            <a:ext cx="509428" cy="9901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6948264" y="1400826"/>
            <a:ext cx="1569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審查狀態說明</a:t>
            </a:r>
            <a:endParaRPr lang="en-US" altLang="zh-TW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</a:p>
          <a:p>
            <a:r>
              <a:rPr lang="zh-TW" altLang="en-US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操作欄位說明</a:t>
            </a:r>
          </a:p>
        </p:txBody>
      </p:sp>
    </p:spTree>
    <p:extLst>
      <p:ext uri="{BB962C8B-B14F-4D97-AF65-F5344CB8AC3E}">
        <p14:creationId xmlns:p14="http://schemas.microsoft.com/office/powerpoint/2010/main" val="3005054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392634"/>
            <a:ext cx="4973024" cy="2691284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539806" y="4083918"/>
            <a:ext cx="8496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審查狀態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16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6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待修正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不通過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待修正</a:t>
            </a: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將重新開啟學生端編輯自主學習計畫功能。</a:t>
            </a: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不通過</a:t>
            </a: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，依舊關閉學生端編輯自主學習計畫功能。</a:t>
            </a: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3"/>
          <a:srcRect b="8265"/>
          <a:stretch/>
        </p:blipFill>
        <p:spPr>
          <a:xfrm>
            <a:off x="5652120" y="2859782"/>
            <a:ext cx="3060121" cy="778235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5652120" y="3682871"/>
            <a:ext cx="2922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待修正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不通過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可輸入待修正原因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54098" y="285974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「審查」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查閱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學生計畫，給予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審核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狀態</a:t>
            </a:r>
          </a:p>
        </p:txBody>
      </p:sp>
      <p:pic>
        <p:nvPicPr>
          <p:cNvPr id="31" name="圖片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58" y="714177"/>
            <a:ext cx="5832648" cy="52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47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54098" y="285974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「計畫」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編修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學生計畫</a:t>
            </a: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/>
          <a:srcRect l="6916" t="12808" r="68596" b="15863"/>
          <a:stretch/>
        </p:blipFill>
        <p:spPr>
          <a:xfrm>
            <a:off x="628827" y="2551685"/>
            <a:ext cx="1269248" cy="1033049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3"/>
          <a:srcRect l="4816" t="5087" r="70238" b="16854"/>
          <a:stretch/>
        </p:blipFill>
        <p:spPr>
          <a:xfrm>
            <a:off x="2989866" y="2551685"/>
            <a:ext cx="1366109" cy="1004337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518527" y="1668432"/>
            <a:ext cx="4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</a:t>
            </a:r>
            <a:r>
              <a:rPr lang="en-US" altLang="zh-TW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請先將學生的審查狀態由</a:t>
            </a:r>
            <a:r>
              <a:rPr lang="zh-TW" altLang="en-US" sz="16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待審中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改為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待修正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才可進行學生計畫編修。</a:t>
            </a: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040" y="764927"/>
            <a:ext cx="7781244" cy="589452"/>
          </a:xfrm>
          <a:prstGeom prst="rect">
            <a:avLst/>
          </a:prstGeom>
        </p:spPr>
      </p:pic>
      <p:sp>
        <p:nvSpPr>
          <p:cNvPr id="23" name="向右箭號 22"/>
          <p:cNvSpPr/>
          <p:nvPr/>
        </p:nvSpPr>
        <p:spPr>
          <a:xfrm>
            <a:off x="2047927" y="2847380"/>
            <a:ext cx="792088" cy="409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 rotWithShape="1">
          <a:blip r:embed="rId5"/>
          <a:srcRect l="1" t="12037" r="383" b="-7652"/>
          <a:stretch/>
        </p:blipFill>
        <p:spPr>
          <a:xfrm>
            <a:off x="2947312" y="3689246"/>
            <a:ext cx="1418743" cy="360041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040" y="3689246"/>
            <a:ext cx="1609524" cy="295238"/>
          </a:xfrm>
          <a:prstGeom prst="rect">
            <a:avLst/>
          </a:prstGeom>
        </p:spPr>
      </p:pic>
      <p:pic>
        <p:nvPicPr>
          <p:cNvPr id="32" name="圖片 31"/>
          <p:cNvPicPr>
            <a:picLocks noChangeAspect="1"/>
          </p:cNvPicPr>
          <p:nvPr/>
        </p:nvPicPr>
        <p:blipFill rotWithShape="1">
          <a:blip r:embed="rId7"/>
          <a:srcRect r="39193"/>
          <a:stretch/>
        </p:blipFill>
        <p:spPr>
          <a:xfrm>
            <a:off x="5364088" y="2086119"/>
            <a:ext cx="2840552" cy="2596805"/>
          </a:xfrm>
          <a:prstGeom prst="rect">
            <a:avLst/>
          </a:prstGeom>
        </p:spPr>
      </p:pic>
      <p:sp>
        <p:nvSpPr>
          <p:cNvPr id="33" name="文字方塊 32"/>
          <p:cNvSpPr txBox="1"/>
          <p:nvPr/>
        </p:nvSpPr>
        <p:spPr>
          <a:xfrm>
            <a:off x="5364088" y="1718793"/>
            <a:ext cx="442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可視需要轉出申請表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word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4060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34" y="1570854"/>
            <a:ext cx="5919464" cy="318204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54098" y="285974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「心得」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編修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學生心得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34" y="835285"/>
            <a:ext cx="8047620" cy="690010"/>
          </a:xfrm>
          <a:prstGeom prst="rect">
            <a:avLst/>
          </a:prstGeom>
        </p:spPr>
      </p:pic>
      <p:cxnSp>
        <p:nvCxnSpPr>
          <p:cNvPr id="5" name="直線單箭頭接點 4"/>
          <p:cNvCxnSpPr/>
          <p:nvPr/>
        </p:nvCxnSpPr>
        <p:spPr>
          <a:xfrm flipH="1">
            <a:off x="6948264" y="1494957"/>
            <a:ext cx="1189132" cy="10047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1115616" y="4485135"/>
            <a:ext cx="442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→可視需要轉出</a:t>
            </a:r>
            <a:r>
              <a:rPr lang="en-US" altLang="zh-TW" sz="1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word</a:t>
            </a:r>
            <a:r>
              <a:rPr lang="zh-TW" altLang="en-US" sz="1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</a:t>
            </a:r>
            <a:endParaRPr lang="en-US" altLang="zh-TW" sz="16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954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175486" y="456011"/>
            <a:ext cx="2793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「補充說明」</a:t>
            </a:r>
            <a:endParaRPr lang="zh-TW" altLang="en-US" sz="2400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39551" y="1203598"/>
            <a:ext cx="8064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學生作業流程有「計畫編輯」、「送審」、「心得撰寫」、「列印報表」的系統時間設定，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請依照校內規劃時程進行作業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計畫可否編輯之狀態：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algn="just"/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可編輯：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開放時間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「未送審」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「待修正」</a:t>
            </a:r>
            <a:endPara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algn="just"/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不可編輯：開放時間關閉、計畫已「通過」、「待審中」、計畫「不通過」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228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486799" y="664989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若您同時為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班級導師</a:t>
            </a:r>
            <a:r>
              <a:rPr lang="zh-TW" altLang="en-US" sz="32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，則可以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閱覽</a:t>
            </a:r>
            <a:r>
              <a:rPr lang="zh-TW" altLang="en-US" sz="32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該班學生之計畫及心得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51670"/>
            <a:ext cx="8034419" cy="25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839555"/>
      </p:ext>
    </p:extLst>
  </p:cSld>
  <p:clrMapOvr>
    <a:masterClrMapping/>
  </p:clrMapOvr>
</p:sld>
</file>

<file path=ppt/theme/theme1.xml><?xml version="1.0" encoding="utf-8"?>
<a:theme xmlns:a="http://schemas.openxmlformats.org/drawingml/2006/main" name="第一PPT，www.1ppt.com">
  <a:themeElements>
    <a:clrScheme name="跋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2535</TotalTime>
  <Words>277</Words>
  <Application>Microsoft Office PowerPoint</Application>
  <PresentationFormat>如螢幕大小 (16:9)</PresentationFormat>
  <Paragraphs>32</Paragraphs>
  <Slides>10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微软雅黑</vt:lpstr>
      <vt:lpstr>微軟正黑體</vt:lpstr>
      <vt:lpstr>Arial</vt:lpstr>
      <vt:lpstr>Calibri</vt:lpstr>
      <vt:lpstr>第一PPT，www.1ppt.com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第一PPT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第一PPT</dc:creator>
  <cp:keywords/>
  <dc:description>www.1ppt.com</dc:description>
  <cp:lastModifiedBy>ChiaYi-Ku</cp:lastModifiedBy>
  <cp:revision>228</cp:revision>
  <dcterms:created xsi:type="dcterms:W3CDTF">2016-04-22T02:36:00Z</dcterms:created>
  <dcterms:modified xsi:type="dcterms:W3CDTF">2025-08-21T18:33:19Z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